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e370b8c38_7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e370b8c38_7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e370b8c38_7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e370b8c38_7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e370b8c38_7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e370b8c38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6e2ff69ee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6e2ff69ee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6cecca31f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6cecca31f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6cecca31f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6cecca31f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cecca31f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cecca31f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cecca31f1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6cecca31f1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6cecca31f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6cecca31f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6cecca31f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6cecca31f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cecca31f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6cecca31f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6cecca31f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6cecca31f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6cecca31f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6cecca31f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cecca31f1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cecca31f1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6cecca31f1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6cecca31f1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cecca31f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cecca31f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cecca31f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cecca31f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6cecca31f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6cecca31f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6cecca31f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6cecca31f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cecca31f1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6cecca31f1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6cecca31f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6cecca31f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cecca31f1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cecca31f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6e2ff69ee4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6e2ff69ee4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6cecca31f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6cecca31f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6e2ff69ee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6e2ff69ee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cecca31f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6cecca31f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cecca31f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cecca31f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f2da05b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6f2da05b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cecca31f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cecca31f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6e2ff69ee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6e2ff69ee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6cecca31f1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6cecca31f1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cecca31f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cecca31f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cecca31f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cecca31f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e2ff69ee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e2ff69ee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e370b8c38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e370b8c38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e370b8c3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6e370b8c3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6e2ff69ee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6e2ff69ee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Classification with Deep Convolutional</a:t>
            </a:r>
            <a:endParaRPr sz="24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Networks, 2012</a:t>
            </a:r>
            <a:endParaRPr sz="45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BHAVNA NAGAR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PARAG DUDEJA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Striding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4496088" y="2846600"/>
            <a:ext cx="82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549" y="1853850"/>
            <a:ext cx="4864901" cy="24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7650" y="135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over volume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4496088" y="2846600"/>
            <a:ext cx="82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25" y="1853850"/>
            <a:ext cx="4282874" cy="16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400" y="3179125"/>
            <a:ext cx="4570700" cy="175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3"/>
          <p:cNvCxnSpPr/>
          <p:nvPr/>
        </p:nvCxnSpPr>
        <p:spPr>
          <a:xfrm>
            <a:off x="3049300" y="3466725"/>
            <a:ext cx="679200" cy="67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3"/>
          <p:cNvSpPr/>
          <p:nvPr/>
        </p:nvSpPr>
        <p:spPr>
          <a:xfrm>
            <a:off x="6655758" y="3233250"/>
            <a:ext cx="355550" cy="195325"/>
          </a:xfrm>
          <a:custGeom>
            <a:rect b="b" l="l" r="r" t="t"/>
            <a:pathLst>
              <a:path extrusionOk="0" h="7813" w="14222">
                <a:moveTo>
                  <a:pt x="14222" y="1415"/>
                </a:moveTo>
                <a:cubicBezTo>
                  <a:pt x="9677" y="3261"/>
                  <a:pt x="4630" y="9926"/>
                  <a:pt x="638" y="7075"/>
                </a:cubicBezTo>
                <a:cubicBezTo>
                  <a:pt x="-1355" y="5652"/>
                  <a:pt x="2025" y="2376"/>
                  <a:pt x="2619" y="0"/>
                </a:cubicBezTo>
              </a:path>
            </a:pathLst>
          </a:cu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Google Shape;168;p23"/>
          <p:cNvSpPr/>
          <p:nvPr/>
        </p:nvSpPr>
        <p:spPr>
          <a:xfrm>
            <a:off x="7004225" y="3169905"/>
            <a:ext cx="162725" cy="69325"/>
          </a:xfrm>
          <a:custGeom>
            <a:rect b="b" l="l" r="r" t="t"/>
            <a:pathLst>
              <a:path extrusionOk="0" h="2773" w="6509">
                <a:moveTo>
                  <a:pt x="0" y="1685"/>
                </a:moveTo>
                <a:cubicBezTo>
                  <a:pt x="875" y="3726"/>
                  <a:pt x="6509" y="2490"/>
                  <a:pt x="6509" y="270"/>
                </a:cubicBezTo>
                <a:cubicBezTo>
                  <a:pt x="6509" y="0"/>
                  <a:pt x="4263" y="2516"/>
                  <a:pt x="4245" y="25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Google Shape;169;p23"/>
          <p:cNvSpPr/>
          <p:nvPr/>
        </p:nvSpPr>
        <p:spPr>
          <a:xfrm>
            <a:off x="6310875" y="2950250"/>
            <a:ext cx="919800" cy="62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7650" y="1354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more than one filter</a:t>
            </a:r>
            <a:endParaRPr/>
          </a:p>
        </p:txBody>
      </p:sp>
      <p:sp>
        <p:nvSpPr>
          <p:cNvPr id="175" name="Google Shape;175;p24"/>
          <p:cNvSpPr txBox="1"/>
          <p:nvPr/>
        </p:nvSpPr>
        <p:spPr>
          <a:xfrm>
            <a:off x="4496088" y="2846600"/>
            <a:ext cx="82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6655758" y="3233250"/>
            <a:ext cx="355550" cy="195325"/>
          </a:xfrm>
          <a:custGeom>
            <a:rect b="b" l="l" r="r" t="t"/>
            <a:pathLst>
              <a:path extrusionOk="0" h="7813" w="14222">
                <a:moveTo>
                  <a:pt x="14222" y="1415"/>
                </a:moveTo>
                <a:cubicBezTo>
                  <a:pt x="9677" y="3261"/>
                  <a:pt x="4630" y="9926"/>
                  <a:pt x="638" y="7075"/>
                </a:cubicBezTo>
                <a:cubicBezTo>
                  <a:pt x="-1355" y="5652"/>
                  <a:pt x="2025" y="2376"/>
                  <a:pt x="2619" y="0"/>
                </a:cubicBezTo>
              </a:path>
            </a:pathLst>
          </a:custGeom>
          <a:noFill/>
          <a:ln cap="flat" cmpd="sng" w="2286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7" name="Google Shape;177;p24"/>
          <p:cNvSpPr/>
          <p:nvPr/>
        </p:nvSpPr>
        <p:spPr>
          <a:xfrm>
            <a:off x="7004225" y="3169905"/>
            <a:ext cx="162725" cy="69325"/>
          </a:xfrm>
          <a:custGeom>
            <a:rect b="b" l="l" r="r" t="t"/>
            <a:pathLst>
              <a:path extrusionOk="0" h="2773" w="6509">
                <a:moveTo>
                  <a:pt x="0" y="1685"/>
                </a:moveTo>
                <a:cubicBezTo>
                  <a:pt x="875" y="3726"/>
                  <a:pt x="6509" y="2490"/>
                  <a:pt x="6509" y="270"/>
                </a:cubicBezTo>
                <a:cubicBezTo>
                  <a:pt x="6509" y="0"/>
                  <a:pt x="4263" y="2516"/>
                  <a:pt x="4245" y="25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Google Shape;178;p24"/>
          <p:cNvSpPr/>
          <p:nvPr/>
        </p:nvSpPr>
        <p:spPr>
          <a:xfrm>
            <a:off x="6310875" y="2950250"/>
            <a:ext cx="919800" cy="62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4561" l="0" r="0" t="0"/>
          <a:stretch/>
        </p:blipFill>
        <p:spPr>
          <a:xfrm>
            <a:off x="2066950" y="1981000"/>
            <a:ext cx="4851449" cy="251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/>
          <p:nvPr/>
        </p:nvSpPr>
        <p:spPr>
          <a:xfrm>
            <a:off x="4648250" y="2058825"/>
            <a:ext cx="919800" cy="29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/>
        </p:nvSpPr>
        <p:spPr>
          <a:xfrm>
            <a:off x="7128275" y="3158725"/>
            <a:ext cx="20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1984800" y="4519900"/>
            <a:ext cx="69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Final output dimension=4X4X2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Pooling, typically using MaxPool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9450" y="2431725"/>
            <a:ext cx="79629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Stride</a:t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N</a:t>
            </a:r>
            <a:r>
              <a:rPr b="1" baseline="30000" lang="en"/>
              <a:t>[1]</a:t>
            </a:r>
            <a:r>
              <a:rPr b="1" lang="en"/>
              <a:t> x N</a:t>
            </a:r>
            <a:r>
              <a:rPr b="1" baseline="30000" lang="en"/>
              <a:t>[1]</a:t>
            </a:r>
            <a:r>
              <a:rPr b="1" lang="en"/>
              <a:t> -&gt; N</a:t>
            </a:r>
            <a:r>
              <a:rPr b="1" baseline="30000" lang="en"/>
              <a:t>[2]</a:t>
            </a:r>
            <a:r>
              <a:rPr b="1" lang="en"/>
              <a:t> x N[</a:t>
            </a:r>
            <a:r>
              <a:rPr b="1" baseline="30000" lang="en"/>
              <a:t>2]</a:t>
            </a:r>
            <a:r>
              <a:rPr b="1" lang="en"/>
              <a:t> = N</a:t>
            </a:r>
            <a:r>
              <a:rPr b="1" baseline="30000" lang="en"/>
              <a:t>[1]</a:t>
            </a:r>
            <a:r>
              <a:rPr b="1" lang="en"/>
              <a:t>/stride x N</a:t>
            </a:r>
            <a:r>
              <a:rPr b="1" baseline="30000" lang="en"/>
              <a:t>[1]</a:t>
            </a:r>
            <a:r>
              <a:rPr b="1" lang="en"/>
              <a:t>/ stride</a:t>
            </a:r>
            <a:endParaRPr b="1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475" y="2078875"/>
            <a:ext cx="4564649" cy="23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“We trained a large, deep convolutional neural network to classify the 1.2 million high-resolution images in the ImageNet LSVRC-2010 contest into the 1000 different classes. On the test data, we achieved top-1 and top-5 error rates of 37.5% and 17.0% which is considerably better than the previous state-of-the-art. The neural network, which has 60 million parameters and 650,000 neurons, consists of five convolutional layers, some of which are followed by max-pooling layers, and three fully-connected layers with a final 1000-way softmax. To make training faster, we used non-saturating neurons and a very efficient GPU implementation of the convolution operation. To reduce overfitting in the fully-connected layers we employed a recently-developed regularization method called “dropout” that proved to be very effective. We also entered a variant of this model in the ILSVRC-2012 competition and achieved a winning top-5 test error rate of 15.3%, compared to 26.2% achieved by the second-best entry.”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Convolutional Neural Network (CNN)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Winner of ImageNet Large Scale Visual Recognition Challenge (ILSVRC) 2012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first successful CNN application for such a big 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top-5 test error rate of 15.3% (+10.9% compared to 2nd)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Relatively simple layout (compared to modern architectures)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5 conv. 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 fully connected 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max-pooling layers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dropout layers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ImageNet Large-Scale Visual Recognition Challenge (ILSVRC)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15 million high-resolution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22k hierarchical labels via Amazon's Mech. Turk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1.2 M training, 50k validation &amp; 150k testing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on subset of 1000 images in 1000 categories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Down-sampled images to 256 x 256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Rectangular images: rescaled shorter side to 256 &amp; cropped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middle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Subtracting the mean activity over the training set from each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pixel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No other pre-processing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925" y="1902779"/>
            <a:ext cx="3454149" cy="288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50" y="1853850"/>
            <a:ext cx="7330909" cy="32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Architecture: General Features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650K neuron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60M Parameters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630M connections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 hidden weight layers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Rectified Linear Units (Relu)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Dropout trick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Randomly extracted patches with the size of (224*224)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Krizhevsky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Toronto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kriz@cs.utoronto.ca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Ilya Sutskever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Toronto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ilya@cs.utoronto.ca</a:t>
            </a:r>
            <a:endParaRPr sz="125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Geoffrey E. Hinton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University of Toronto</a:t>
            </a:r>
            <a:endParaRPr sz="12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hinton@cs.utoronto.ca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233" name="Google Shape;233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1500"/>
            <a:ext cx="9080400" cy="31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918483"/>
            <a:ext cx="9143999" cy="392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224x224 does not work?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597750" y="2092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–&gt; For n = 224, p = 0, f = 11, s=2          =&gt; 54.25 * 54.25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Wrong! Expected 55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-&gt; </a:t>
            </a:r>
            <a:r>
              <a:rPr lang="en"/>
              <a:t>For n = 227, p = 0, f = 11, s=2          =&gt; 55 * 55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Correct, as expected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924" y="2092675"/>
            <a:ext cx="3862360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2160" l="1919" r="1639" t="3098"/>
          <a:stretch/>
        </p:blipFill>
        <p:spPr>
          <a:xfrm>
            <a:off x="173300" y="159425"/>
            <a:ext cx="8685724" cy="48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813" y="1914100"/>
            <a:ext cx="6153974" cy="310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Novel/Unusual features: </a:t>
            </a:r>
            <a:r>
              <a:rPr lang="en"/>
              <a:t>Activation functions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32473"/>
            <a:ext cx="7285474" cy="32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Novel/Unusual features (continued…)</a:t>
            </a:r>
            <a:endParaRPr/>
          </a:p>
        </p:txBody>
      </p:sp>
      <p:sp>
        <p:nvSpPr>
          <p:cNvPr id="274" name="Google Shape;274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Multiple GPUs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Larger memory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Parallel computing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Control of communication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Response Normalization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ReLUs do not require input normalization to prevent them from saturating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Local Response Normalization aids generalization</a:t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150" y="2900375"/>
            <a:ext cx="7299299" cy="19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Overlapping Pooling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Pooling layers summarize the outputs of neighboring neurons in the same kernel map.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Overlapping pooling -&gt; s &lt; z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Improvement using MaxPooling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top-1 error rate by </a:t>
            </a:r>
            <a:r>
              <a:rPr lang="en">
                <a:solidFill>
                  <a:srgbClr val="FF0000"/>
                </a:solidFill>
              </a:rPr>
              <a:t>0.4%</a:t>
            </a:r>
            <a:endParaRPr>
              <a:solidFill>
                <a:srgbClr val="FF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top-5 error rates by </a:t>
            </a:r>
            <a:r>
              <a:rPr lang="en">
                <a:solidFill>
                  <a:srgbClr val="FF0000"/>
                </a:solidFill>
              </a:rPr>
              <a:t>0.3%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744" y="2689600"/>
            <a:ext cx="4134774" cy="18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Overfitting: Data Augmentation</a:t>
            </a:r>
            <a:endParaRPr/>
          </a:p>
        </p:txBody>
      </p:sp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Artificially enlarge dataset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Image translation and horizontal reflection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Randomly extracting patches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Four corner and one center patches with reflection for testing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Altering the intensities of the RGB channels in training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Approximately captures an important property of natural images reduces the top-1 error rate by over 1%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Importance of AlexNet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Paper </a:t>
            </a:r>
            <a:r>
              <a:rPr lang="en"/>
              <a:t>Abstract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Architecture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Reduce Overfitting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Reducing Overfitting: Dropout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Zero the output of each hidden neuron with probability 0.5.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 longer contribute to forward pass and backward propagation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Neural network samples a different architecture every time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Reduce complex co-adaptations of neurons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Used in two fully-connected layers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00" y="1392600"/>
            <a:ext cx="3834325" cy="22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Stochastic gradient descent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Batch size of 128 examples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Large momentum of 0.9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Small decay of 0.0005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(continued…)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Initialisation: not null to give signal to ReLU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</a:t>
            </a:r>
            <a:r>
              <a:rPr baseline="-25000" lang="en"/>
              <a:t>0</a:t>
            </a:r>
            <a:r>
              <a:rPr lang="en"/>
              <a:t> ~ N(0, 0.01)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</a:t>
            </a:r>
            <a:r>
              <a:rPr baseline="-25000" lang="en"/>
              <a:t>0 </a:t>
            </a:r>
            <a:r>
              <a:rPr lang="en"/>
              <a:t> = 1 in 2nd, 4th &amp; 5th convolutional &amp; fully-connected hidden layers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Learning rate: 0.01 overall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Divided by 10 when validation error was not improving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175" y="3574452"/>
            <a:ext cx="4571999" cy="10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Two NVIDIA GTX 580 3GB GPUs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 days of training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90 cycles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60 million parameters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37.5% top-1 error (45.7% second best)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381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17% top-5 error (28.2% second best)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311" y="1044325"/>
            <a:ext cx="5056975" cy="37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650" y="2419250"/>
            <a:ext cx="2988825" cy="1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225" y="2196688"/>
            <a:ext cx="4062384" cy="20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time to Code</a:t>
            </a:r>
            <a:endParaRPr/>
          </a:p>
        </p:txBody>
      </p:sp>
      <p:sp>
        <p:nvSpPr>
          <p:cNvPr id="347" name="Google Shape;347;p49"/>
          <p:cNvSpPr txBox="1"/>
          <p:nvPr>
            <p:ph idx="1" type="body"/>
          </p:nvPr>
        </p:nvSpPr>
        <p:spPr>
          <a:xfrm>
            <a:off x="727650" y="23041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>
            <p:ph type="title"/>
          </p:nvPr>
        </p:nvSpPr>
        <p:spPr>
          <a:xfrm>
            <a:off x="727650" y="2656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353" name="Google Shape;353;p50"/>
          <p:cNvSpPr txBox="1"/>
          <p:nvPr>
            <p:ph idx="1" type="body"/>
          </p:nvPr>
        </p:nvSpPr>
        <p:spPr>
          <a:xfrm>
            <a:off x="821600" y="2036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 - The most influential paper on data science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AlexNet</a:t>
            </a:r>
            <a:r>
              <a:rPr lang="en"/>
              <a:t> is considered one of the most influential papers published in computer vision, having spurred many more papers published employing CNNs and GPUs to accelerate deep learning.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As of late 2022, the AlexNet paper has been cited over 100,000 times according to Google Scholar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Taught to all aspiring data scientists, at universities and online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Fastest growing academic requirement for new positions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Applications are rather narrow:  image to tags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Recognising faces for photos in social context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Flagging content for further attention, search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Ideas could be applied to other computationally intensive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Solutions are too complex to be explained to a human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 (CNN)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0" y="2078875"/>
            <a:ext cx="8095200" cy="18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filter aka </a:t>
            </a:r>
            <a:r>
              <a:rPr lang="en"/>
              <a:t>Convolutions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37675" y="2051725"/>
            <a:ext cx="413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Local concerns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Hierarchical</a:t>
            </a:r>
            <a:r>
              <a:rPr lang="en"/>
              <a:t> structure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cell of filter is parameter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layer typically share a set of filters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Kernel = Filter = Weight = Feature Matrix = Feature map = Activation map =                 Parameters to be trained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25" y="2951725"/>
            <a:ext cx="2687726" cy="19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7650" y="1191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filter aka </a:t>
            </a:r>
            <a:r>
              <a:rPr lang="en"/>
              <a:t>Convolutions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00" y="1684050"/>
            <a:ext cx="7041777" cy="29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5610450" y="1450375"/>
            <a:ext cx="28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3*1+0*0+1*(-1)+1*1+5*0+8*(-1)+2*1+7*0+2*(-1)=-5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6452375" y="2051750"/>
            <a:ext cx="261900" cy="43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9"/>
          <p:cNvSpPr/>
          <p:nvPr/>
        </p:nvSpPr>
        <p:spPr>
          <a:xfrm>
            <a:off x="6699484" y="2483325"/>
            <a:ext cx="225700" cy="203750"/>
          </a:xfrm>
          <a:custGeom>
            <a:rect b="b" l="l" r="r" t="t"/>
            <a:pathLst>
              <a:path extrusionOk="0" h="8150" w="9028">
                <a:moveTo>
                  <a:pt x="6813" y="0"/>
                </a:moveTo>
                <a:cubicBezTo>
                  <a:pt x="5728" y="189"/>
                  <a:pt x="1153" y="472"/>
                  <a:pt x="304" y="1132"/>
                </a:cubicBezTo>
                <a:cubicBezTo>
                  <a:pt x="-545" y="1792"/>
                  <a:pt x="540" y="3490"/>
                  <a:pt x="1719" y="3961"/>
                </a:cubicBezTo>
                <a:cubicBezTo>
                  <a:pt x="2898" y="4433"/>
                  <a:pt x="6247" y="3301"/>
                  <a:pt x="7379" y="3961"/>
                </a:cubicBezTo>
                <a:cubicBezTo>
                  <a:pt x="8511" y="4621"/>
                  <a:pt x="9690" y="7310"/>
                  <a:pt x="8511" y="7923"/>
                </a:cubicBezTo>
                <a:cubicBezTo>
                  <a:pt x="7332" y="8536"/>
                  <a:pt x="1672" y="7687"/>
                  <a:pt x="304" y="764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Google Shape;129;p19"/>
          <p:cNvSpPr/>
          <p:nvPr/>
        </p:nvSpPr>
        <p:spPr>
          <a:xfrm>
            <a:off x="6643400" y="2610650"/>
            <a:ext cx="77825" cy="7075"/>
          </a:xfrm>
          <a:custGeom>
            <a:rect b="b" l="l" r="r" t="t"/>
            <a:pathLst>
              <a:path extrusionOk="0" h="283" w="3113">
                <a:moveTo>
                  <a:pt x="3113" y="0"/>
                </a:moveTo>
                <a:cubicBezTo>
                  <a:pt x="2594" y="47"/>
                  <a:pt x="519" y="236"/>
                  <a:pt x="0" y="2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7650" y="1191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Convolutions</a:t>
            </a:r>
            <a:r>
              <a:rPr lang="en"/>
              <a:t> with Padding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00" y="1836450"/>
            <a:ext cx="4538325" cy="22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825" y="1886250"/>
            <a:ext cx="2314825" cy="2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732838" y="35091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6X6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7248600" y="3554700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6X6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408275" y="31938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X3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0" name="Google Shape;140;p20"/>
          <p:cNvCxnSpPr/>
          <p:nvPr/>
        </p:nvCxnSpPr>
        <p:spPr>
          <a:xfrm flipH="1" rot="10800000">
            <a:off x="3390812" y="3262650"/>
            <a:ext cx="2269200" cy="9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0"/>
          <p:cNvSpPr txBox="1"/>
          <p:nvPr/>
        </p:nvSpPr>
        <p:spPr>
          <a:xfrm>
            <a:off x="2732850" y="41034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How much padding is required ?            ( f-1)/2=1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24759" l="31865" r="11108" t="9910"/>
          <a:stretch/>
        </p:blipFill>
        <p:spPr>
          <a:xfrm>
            <a:off x="4011500" y="2348900"/>
            <a:ext cx="1761675" cy="17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4496088" y="2846600"/>
            <a:ext cx="820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6X6</a:t>
            </a:r>
            <a:endParaRPr sz="27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0" l="0" r="0" t="3260"/>
          <a:stretch/>
        </p:blipFill>
        <p:spPr>
          <a:xfrm>
            <a:off x="3191575" y="1811338"/>
            <a:ext cx="2760850" cy="26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